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74" r:id="rId2"/>
    <p:sldId id="275" r:id="rId3"/>
    <p:sldId id="276" r:id="rId4"/>
    <p:sldId id="277" r:id="rId5"/>
    <p:sldId id="263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2FC44B8-1637-44F8-BD0F-F929C6A6F7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69657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BB897A-AEBA-4EAD-BD45-789B2C8F30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6910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647D1B-01E1-47DD-A8FA-3E4B644014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7377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407D48-7712-4A70-B749-6A2A4D32F3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7907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DF5B99-12F3-4F15-958A-D5BEDAA313E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3412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E04337-AA57-48C5-A148-959F59C89D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1014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4BA9D4-3A0F-4E2C-9B70-4D2044A13C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1759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3EE2B0-BAEA-4727-9381-C1A4C0BFF7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1436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00DD0D-894D-42D0-AB21-9DD8D675EA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877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0E8C06-A432-41CF-9804-A3DDA5FB4A9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1635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AC0B60-296F-4732-A216-495B741C70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6989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DF3735-9A11-4A29-9024-72BBC045F7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4172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5768B2A-2392-4E19-BE77-1BBEA024DFE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304800" y="-76200"/>
            <a:ext cx="84582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sz="3600" kern="0" smtClean="0">
                <a:solidFill>
                  <a:srgbClr val="0070C0"/>
                </a:solidFill>
              </a:rPr>
              <a:t>Me llamo _________ Clase 601</a:t>
            </a:r>
            <a:br>
              <a:rPr lang="en-US" altLang="en-US" sz="3600" kern="0" smtClean="0">
                <a:solidFill>
                  <a:srgbClr val="0070C0"/>
                </a:solidFill>
              </a:rPr>
            </a:br>
            <a:r>
              <a:rPr lang="en-US" altLang="en-US" sz="3600" kern="0" smtClean="0">
                <a:solidFill>
                  <a:srgbClr val="0070C0"/>
                </a:solidFill>
              </a:rPr>
              <a:t>La fecha es el 22 de noviembre del 2017</a:t>
            </a:r>
            <a:endParaRPr lang="en-US" altLang="en-US" sz="3600" kern="0" dirty="0">
              <a:solidFill>
                <a:srgbClr val="0070C0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152400" y="1295400"/>
            <a:ext cx="8915400" cy="48768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buFontTx/>
              <a:buNone/>
            </a:pPr>
            <a:r>
              <a:rPr lang="es-ES_tradnl" altLang="en-US" kern="0" smtClean="0">
                <a:solidFill>
                  <a:srgbClr val="FF3399"/>
                </a:solidFill>
              </a:rPr>
              <a:t>Propósito # 27: </a:t>
            </a:r>
            <a:r>
              <a:rPr lang="es-ES_tradnl" altLang="en-US" kern="0" smtClean="0"/>
              <a:t>¿Cómo repasamos el verbo “Ser” para la Prueba 3?</a:t>
            </a:r>
          </a:p>
          <a:p>
            <a:pPr marL="609600" indent="-609600">
              <a:buFontTx/>
              <a:buNone/>
            </a:pPr>
            <a:r>
              <a:rPr lang="es-ES_tradnl" altLang="en-US" sz="1800" i="1" kern="0" smtClean="0">
                <a:solidFill>
                  <a:srgbClr val="7030A0"/>
                </a:solidFill>
              </a:rPr>
              <a:t>L.O. to practice the use and form of the verb “ser”  and Spanish subject pronouns</a:t>
            </a:r>
          </a:p>
          <a:p>
            <a:pPr marL="609600" indent="-609600">
              <a:buFontTx/>
              <a:buNone/>
            </a:pPr>
            <a:r>
              <a:rPr lang="es-ES_tradnl" altLang="en-US" kern="0" smtClean="0">
                <a:solidFill>
                  <a:srgbClr val="FF0066"/>
                </a:solidFill>
              </a:rPr>
              <a:t>Actividad Inicial:</a:t>
            </a:r>
          </a:p>
          <a:p>
            <a:pPr marL="609600" indent="-609600">
              <a:buFontTx/>
              <a:buNone/>
            </a:pPr>
            <a:r>
              <a:rPr lang="es-ES_tradnl" altLang="en-US" kern="0" smtClean="0">
                <a:solidFill>
                  <a:srgbClr val="FF0066"/>
                </a:solidFill>
              </a:rPr>
              <a:t>1.</a:t>
            </a:r>
            <a:r>
              <a:rPr lang="es-ES_tradnl" altLang="en-US" kern="0" smtClean="0"/>
              <a:t> ¿De dónde eres?</a:t>
            </a:r>
          </a:p>
          <a:p>
            <a:pPr marL="609600" indent="-609600">
              <a:buFontTx/>
              <a:buNone/>
            </a:pPr>
            <a:endParaRPr lang="es-ES_tradnl" altLang="en-US" kern="0" smtClean="0"/>
          </a:p>
          <a:p>
            <a:pPr marL="609600" indent="-609600">
              <a:buFontTx/>
              <a:buNone/>
            </a:pPr>
            <a:r>
              <a:rPr lang="es-ES_tradnl" altLang="en-US" kern="0" smtClean="0">
                <a:solidFill>
                  <a:srgbClr val="FF0066"/>
                </a:solidFill>
              </a:rPr>
              <a:t>2. </a:t>
            </a:r>
            <a:r>
              <a:rPr lang="es-ES_tradnl" altLang="en-US" kern="0" smtClean="0"/>
              <a:t>¿En qué escuela eres alumno?</a:t>
            </a:r>
          </a:p>
          <a:p>
            <a:pPr marL="609600" indent="-609600">
              <a:buFontTx/>
              <a:buNone/>
            </a:pPr>
            <a:endParaRPr lang="es-ES_tradnl" altLang="en-US" kern="0" smtClean="0"/>
          </a:p>
          <a:p>
            <a:pPr marL="609600" indent="-609600">
              <a:buFontTx/>
              <a:buNone/>
            </a:pPr>
            <a:r>
              <a:rPr lang="es-ES_tradnl" altLang="en-US" kern="0" smtClean="0">
                <a:solidFill>
                  <a:srgbClr val="FF0066"/>
                </a:solidFill>
              </a:rPr>
              <a:t>3. </a:t>
            </a:r>
            <a:r>
              <a:rPr lang="es-ES_tradnl" altLang="en-US" kern="0" smtClean="0"/>
              <a:t>¿Es fácil o difícil el español? </a:t>
            </a:r>
            <a:endParaRPr lang="es-ES_tradnl" altLang="en-US" kern="0" dirty="0"/>
          </a:p>
        </p:txBody>
      </p:sp>
    </p:spTree>
    <p:extLst>
      <p:ext uri="{BB962C8B-B14F-4D97-AF65-F5344CB8AC3E}">
        <p14:creationId xmlns:p14="http://schemas.microsoft.com/office/powerpoint/2010/main" val="3466520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6200" y="152400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en-US" altLang="en-US" kern="0" smtClean="0">
                <a:solidFill>
                  <a:srgbClr val="FF0066"/>
                </a:solidFill>
              </a:rPr>
              <a:t>Completa:</a:t>
            </a:r>
            <a:endParaRPr lang="en-US" altLang="en-US" kern="0" dirty="0">
              <a:solidFill>
                <a:srgbClr val="FF0066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066800"/>
            <a:ext cx="8229600" cy="53340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altLang="en-US" sz="2800" kern="0" smtClean="0"/>
              <a:t>Give the correct form of the verb SER</a:t>
            </a:r>
          </a:p>
          <a:p>
            <a:pPr>
              <a:buFontTx/>
              <a:buNone/>
            </a:pPr>
            <a:r>
              <a:rPr lang="en-US" altLang="en-US" sz="2800" kern="0" smtClean="0"/>
              <a:t>Usted	___________</a:t>
            </a:r>
          </a:p>
          <a:p>
            <a:pPr>
              <a:buFontTx/>
              <a:buNone/>
            </a:pPr>
            <a:r>
              <a:rPr lang="en-US" altLang="en-US" sz="2800" kern="0" smtClean="0"/>
              <a:t>Tú		___________</a:t>
            </a:r>
          </a:p>
          <a:p>
            <a:pPr>
              <a:buFontTx/>
              <a:buNone/>
            </a:pPr>
            <a:r>
              <a:rPr lang="en-US" altLang="en-US" sz="2800" kern="0" smtClean="0"/>
              <a:t>Nosotros	___________</a:t>
            </a:r>
          </a:p>
          <a:p>
            <a:pPr>
              <a:buFontTx/>
              <a:buNone/>
            </a:pPr>
            <a:r>
              <a:rPr lang="en-US" altLang="en-US" sz="2800" kern="0" smtClean="0"/>
              <a:t>Él			___________</a:t>
            </a:r>
          </a:p>
          <a:p>
            <a:pPr>
              <a:buFontTx/>
              <a:buNone/>
            </a:pPr>
            <a:r>
              <a:rPr lang="en-US" altLang="en-US" sz="2800" kern="0" smtClean="0"/>
              <a:t>Ustedes	___________</a:t>
            </a:r>
          </a:p>
          <a:p>
            <a:pPr>
              <a:buFontTx/>
              <a:buNone/>
            </a:pPr>
            <a:r>
              <a:rPr lang="en-US" altLang="en-US" sz="2800" kern="0" smtClean="0"/>
              <a:t>Yo		___________</a:t>
            </a:r>
          </a:p>
          <a:p>
            <a:pPr>
              <a:buFontTx/>
              <a:buNone/>
            </a:pPr>
            <a:r>
              <a:rPr lang="en-US" altLang="en-US" sz="2800" kern="0" smtClean="0"/>
              <a:t>Ellos		___________</a:t>
            </a:r>
          </a:p>
          <a:p>
            <a:pPr>
              <a:buFontTx/>
              <a:buNone/>
            </a:pPr>
            <a:r>
              <a:rPr lang="en-US" altLang="en-US" sz="2800" kern="0" smtClean="0"/>
              <a:t>Ella		___________</a:t>
            </a:r>
          </a:p>
          <a:p>
            <a:pPr>
              <a:buFontTx/>
              <a:buNone/>
            </a:pPr>
            <a:r>
              <a:rPr lang="en-US" altLang="en-US" sz="2800" kern="0" smtClean="0"/>
              <a:t>Ellas		___________</a:t>
            </a:r>
            <a:endParaRPr lang="en-US" alt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2135211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152400" y="533400"/>
            <a:ext cx="8991600" cy="61722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</a:pPr>
            <a:r>
              <a:rPr lang="es-ES_tradnl" altLang="en-US" sz="2400" kern="0" smtClean="0"/>
              <a:t>Copy and complete with the correct form of SER.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400" kern="0" smtClean="0"/>
              <a:t>Apashara ________ inteligente.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400" kern="0" smtClean="0"/>
              <a:t>Yo __________ un alumno bueno.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400" kern="0" smtClean="0"/>
              <a:t>Nina y Nicole _______ amigas.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400" kern="0" smtClean="0"/>
              <a:t>Tú __________ cómica.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400" kern="0" smtClean="0"/>
              <a:t>Tsyang y yo __________ serias.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400" kern="0" smtClean="0"/>
              <a:t>¿Ustedes _________ perezosos?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400" kern="0" smtClean="0"/>
              <a:t>Jeremiah ___________ alto.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altLang="en-US" sz="2400" kern="0" smtClean="0"/>
              <a:t>Steve y Aasim __________ de Estados Unidos. 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2400" kern="0" smtClean="0"/>
              <a:t>Alejandro _______ simpatico.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2400" kern="0" smtClean="0"/>
              <a:t> Amaru y Emmanuel______ amigos.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2400" kern="0" smtClean="0"/>
              <a:t>Yo _______ de Nueva York.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2400" kern="0" smtClean="0"/>
              <a:t>Armando ______ un alumno bueno.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2400" kern="0" smtClean="0"/>
              <a:t>Tú ________ muy inteligente.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2400" kern="0" smtClean="0"/>
              <a:t>Andrew y yo ___________ morenos</a:t>
            </a:r>
            <a:endParaRPr lang="en-US" sz="2400" kern="0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kern="0" smtClean="0">
                <a:solidFill>
                  <a:srgbClr val="FF0066"/>
                </a:solidFill>
              </a:rPr>
              <a:t>Practica</a:t>
            </a:r>
            <a:endParaRPr lang="en-US" altLang="en-US" kern="0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848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381000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kern="0" smtClean="0">
                <a:solidFill>
                  <a:srgbClr val="FF0066"/>
                </a:solidFill>
              </a:rPr>
              <a:t>Practica</a:t>
            </a:r>
            <a:endParaRPr lang="en-US" altLang="en-US" kern="0" dirty="0">
              <a:solidFill>
                <a:srgbClr val="FF0066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¿Son inteligentes los estudiantes?</a:t>
            </a:r>
          </a:p>
          <a:p>
            <a:pPr marL="609600" indent="-609600">
              <a:buFontTx/>
              <a:buAutoNum type="arabicPeriod"/>
            </a:pPr>
            <a:endParaRPr lang="es-ES_tradnl" altLang="en-US" kern="0" smtClean="0"/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¿Son ustedes alumnos en una escuela grande o pequeña?</a:t>
            </a:r>
          </a:p>
          <a:p>
            <a:pPr marL="609600" indent="-609600">
              <a:buFontTx/>
              <a:buAutoNum type="arabicPeriod"/>
            </a:pPr>
            <a:endParaRPr lang="es-ES_tradnl" altLang="en-US" kern="0" smtClean="0"/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¿Quien es la profesora de historia?</a:t>
            </a:r>
          </a:p>
          <a:p>
            <a:pPr marL="609600" indent="-609600">
              <a:buFontTx/>
              <a:buAutoNum type="arabicPeriod"/>
            </a:pPr>
            <a:endParaRPr lang="es-ES_tradnl" altLang="en-US" kern="0" dirty="0"/>
          </a:p>
        </p:txBody>
      </p:sp>
    </p:spTree>
    <p:extLst>
      <p:ext uri="{BB962C8B-B14F-4D97-AF65-F5344CB8AC3E}">
        <p14:creationId xmlns:p14="http://schemas.microsoft.com/office/powerpoint/2010/main" val="3220419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olidFill>
                  <a:srgbClr val="FF0066"/>
                </a:solidFill>
              </a:rPr>
              <a:t>Tarea</a:t>
            </a:r>
            <a:r>
              <a:rPr lang="en-US" altLang="en-US" dirty="0">
                <a:solidFill>
                  <a:srgbClr val="FF0066"/>
                </a:solidFill>
              </a:rPr>
              <a:t> # </a:t>
            </a:r>
            <a:r>
              <a:rPr lang="en-US" altLang="en-US" dirty="0" smtClean="0">
                <a:solidFill>
                  <a:srgbClr val="FF0066"/>
                </a:solidFill>
              </a:rPr>
              <a:t>27</a:t>
            </a:r>
            <a:endParaRPr lang="en-US" altLang="en-US" dirty="0">
              <a:solidFill>
                <a:srgbClr val="FF0066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WORKBOOK:</a:t>
            </a:r>
          </a:p>
          <a:p>
            <a:pPr lvl="1"/>
            <a:r>
              <a:rPr lang="en-US" altLang="en-US" dirty="0" err="1"/>
              <a:t>Completa</a:t>
            </a:r>
            <a:r>
              <a:rPr lang="en-US" altLang="en-US" dirty="0"/>
              <a:t> p. 1.15-1.16</a:t>
            </a:r>
          </a:p>
          <a:p>
            <a:r>
              <a:rPr lang="en-US" altLang="en-US" u="sng" dirty="0" smtClean="0"/>
              <a:t>Quiz 3: </a:t>
            </a:r>
            <a:r>
              <a:rPr lang="en-US" altLang="en-US" u="sng" dirty="0" err="1" smtClean="0"/>
              <a:t>Capitulo</a:t>
            </a:r>
            <a:r>
              <a:rPr lang="en-US" altLang="en-US" u="sng" dirty="0" smtClean="0"/>
              <a:t> 1 </a:t>
            </a:r>
            <a:r>
              <a:rPr lang="en-US" altLang="en-US" dirty="0" smtClean="0"/>
              <a:t>on WEDNESDAY!!</a:t>
            </a:r>
            <a:endParaRPr lang="en-US" altLang="en-US" dirty="0"/>
          </a:p>
          <a:p>
            <a:pPr lvl="1"/>
            <a:r>
              <a:rPr lang="en-US" altLang="en-US" dirty="0" smtClean="0"/>
              <a:t>VERB: “</a:t>
            </a:r>
            <a:r>
              <a:rPr lang="en-US" altLang="en-US" dirty="0" err="1" smtClean="0"/>
              <a:t>Ser</a:t>
            </a:r>
            <a:r>
              <a:rPr lang="en-US" altLang="en-US" dirty="0" smtClean="0"/>
              <a:t>”</a:t>
            </a:r>
          </a:p>
          <a:p>
            <a:pPr lvl="1"/>
            <a:r>
              <a:rPr lang="en-US" altLang="en-US" dirty="0" smtClean="0"/>
              <a:t>Pronouns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6681</TotalTime>
  <Words>216</Words>
  <Application>Microsoft Office PowerPoint</Application>
  <PresentationFormat>On-screen Show (4:3)</PresentationFormat>
  <Paragraphs>48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Tarea # 27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9 N La fecha es el 13 de enero del 2012</dc:title>
  <dc:creator>Helen Zumaeta</dc:creator>
  <cp:lastModifiedBy>Helen Zumaeta</cp:lastModifiedBy>
  <cp:revision>41</cp:revision>
  <cp:lastPrinted>2016-12-09T14:14:40Z</cp:lastPrinted>
  <dcterms:created xsi:type="dcterms:W3CDTF">2012-01-13T17:28:29Z</dcterms:created>
  <dcterms:modified xsi:type="dcterms:W3CDTF">2017-11-22T17:41:40Z</dcterms:modified>
</cp:coreProperties>
</file>